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Raleway Bold" charset="1" panose="020B0803030101060003"/>
      <p:regular r:id="rId16"/>
    </p:embeddedFont>
    <p:embeddedFont>
      <p:font typeface="Raleway" charset="1" panose="020B05030301010600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28006" y="1859814"/>
            <a:ext cx="6567372" cy="6567372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0075340" y="1379990"/>
            <a:ext cx="1036474" cy="1036474"/>
          </a:xfrm>
          <a:custGeom>
            <a:avLst/>
            <a:gdLst/>
            <a:ahLst/>
            <a:cxnLst/>
            <a:rect r="r" b="b" t="t" l="l"/>
            <a:pathLst>
              <a:path h="1036474" w="1036474">
                <a:moveTo>
                  <a:pt x="0" y="0"/>
                </a:moveTo>
                <a:lnTo>
                  <a:pt x="1036473" y="0"/>
                </a:lnTo>
                <a:lnTo>
                  <a:pt x="1036473" y="1036474"/>
                </a:lnTo>
                <a:lnTo>
                  <a:pt x="0" y="1036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6569" y="1113831"/>
            <a:ext cx="8708431" cy="328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7"/>
              </a:lnSpc>
            </a:pPr>
            <a:r>
              <a:rPr lang="en-US" sz="8199" spc="-385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Análisis de Data Migratoria y Refugiado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8302" y="4915299"/>
            <a:ext cx="6999377" cy="120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9"/>
              </a:lnSpc>
            </a:pPr>
            <a:r>
              <a:rPr lang="en-US" b="true" sz="3100" spc="12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Gobernanza de Datos y Dashboard Estratégico en Tableau v2025.1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703029" y="2031922"/>
            <a:ext cx="1036474" cy="1036474"/>
          </a:xfrm>
          <a:custGeom>
            <a:avLst/>
            <a:gdLst/>
            <a:ahLst/>
            <a:cxnLst/>
            <a:rect r="r" b="b" t="t" l="l"/>
            <a:pathLst>
              <a:path h="1036474" w="1036474">
                <a:moveTo>
                  <a:pt x="0" y="0"/>
                </a:moveTo>
                <a:lnTo>
                  <a:pt x="1036474" y="0"/>
                </a:lnTo>
                <a:lnTo>
                  <a:pt x="1036474" y="1036473"/>
                </a:lnTo>
                <a:lnTo>
                  <a:pt x="0" y="103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569494" y="6665817"/>
            <a:ext cx="5471976" cy="6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8"/>
              </a:lnSpc>
            </a:pPr>
            <a:r>
              <a:rPr lang="en-US" b="true" sz="3200" spc="124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Por</a:t>
            </a:r>
            <a:r>
              <a:rPr lang="en-US" b="true" sz="3200" spc="124">
                <a:solidFill>
                  <a:srgbClr val="004AAD"/>
                </a:solidFill>
                <a:latin typeface="Raleway Bold"/>
                <a:ea typeface="Raleway Bold"/>
                <a:cs typeface="Raleway Bold"/>
                <a:sym typeface="Raleway Bold"/>
              </a:rPr>
              <a:t>: Karina Serrano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2273056" y="1704432"/>
            <a:ext cx="13741887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79"/>
              </a:lnSpc>
            </a:pPr>
            <a:r>
              <a:rPr lang="en-US" sz="7199" spc="-338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6637" y="3989139"/>
            <a:ext cx="14754726" cy="425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5"/>
              </a:lnSpc>
            </a:pPr>
            <a:r>
              <a:rPr lang="en-US" b="true" sz="4068" spc="12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El </a:t>
            </a:r>
            <a:r>
              <a:rPr lang="en-US" b="true" sz="4068" spc="12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 principal de este proyecto es convertir datos complejos sobre migración y refugio en insights accionables mediante dashboards interactivos en Tableau. Se busca apoyar la toma de decisiones de ONGs, organismos internacionales y gobiernos mediante visualizaciones estratégicas.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526642" y="2037111"/>
            <a:ext cx="6199810" cy="6212779"/>
            <a:chOff x="0" y="0"/>
            <a:chExt cx="2057424" cy="20617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7424" cy="2061727"/>
            </a:xfrm>
            <a:custGeom>
              <a:avLst/>
              <a:gdLst/>
              <a:ahLst/>
              <a:cxnLst/>
              <a:rect r="r" b="b" t="t" l="l"/>
              <a:pathLst>
                <a:path h="2061727" w="2057424">
                  <a:moveTo>
                    <a:pt x="29970" y="0"/>
                  </a:moveTo>
                  <a:lnTo>
                    <a:pt x="2027454" y="0"/>
                  </a:lnTo>
                  <a:cubicBezTo>
                    <a:pt x="2044006" y="0"/>
                    <a:pt x="2057424" y="13418"/>
                    <a:pt x="2057424" y="29970"/>
                  </a:cubicBezTo>
                  <a:lnTo>
                    <a:pt x="2057424" y="2031758"/>
                  </a:lnTo>
                  <a:cubicBezTo>
                    <a:pt x="2057424" y="2039706"/>
                    <a:pt x="2054266" y="2047329"/>
                    <a:pt x="2048646" y="2052949"/>
                  </a:cubicBezTo>
                  <a:cubicBezTo>
                    <a:pt x="2043026" y="2058570"/>
                    <a:pt x="2035403" y="2061727"/>
                    <a:pt x="2027454" y="2061727"/>
                  </a:cubicBezTo>
                  <a:lnTo>
                    <a:pt x="29970" y="2061727"/>
                  </a:lnTo>
                  <a:cubicBezTo>
                    <a:pt x="13418" y="2061727"/>
                    <a:pt x="0" y="2048310"/>
                    <a:pt x="0" y="2031758"/>
                  </a:cubicBezTo>
                  <a:lnTo>
                    <a:pt x="0" y="29970"/>
                  </a:lnTo>
                  <a:cubicBezTo>
                    <a:pt x="0" y="13418"/>
                    <a:pt x="13418" y="0"/>
                    <a:pt x="29970" y="0"/>
                  </a:cubicBezTo>
                  <a:close/>
                </a:path>
              </a:pathLst>
            </a:custGeom>
            <a:solidFill>
              <a:srgbClr val="81CF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057424" cy="2071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868083" y="2745593"/>
            <a:ext cx="3516930" cy="4795814"/>
          </a:xfrm>
          <a:custGeom>
            <a:avLst/>
            <a:gdLst/>
            <a:ahLst/>
            <a:cxnLst/>
            <a:rect r="r" b="b" t="t" l="l"/>
            <a:pathLst>
              <a:path h="4795814" w="3516930">
                <a:moveTo>
                  <a:pt x="0" y="0"/>
                </a:moveTo>
                <a:lnTo>
                  <a:pt x="3516930" y="0"/>
                </a:lnTo>
                <a:lnTo>
                  <a:pt x="3516930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22877" y="828210"/>
            <a:ext cx="7025501" cy="103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9"/>
              </a:lnSpc>
            </a:pPr>
            <a:r>
              <a:rPr lang="en-US" sz="6999" spc="-328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139" y="2227410"/>
            <a:ext cx="8808977" cy="711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b="true" sz="3651" spc="10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D</a:t>
            </a:r>
            <a:r>
              <a:rPr lang="en-US" b="true" sz="3651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efinición del Alcance: 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Datos internacionales de migración y asilo, segmentados por país, año y categoría.</a:t>
            </a:r>
          </a:p>
          <a:p>
            <a:pPr algn="l">
              <a:lnSpc>
                <a:spcPts val="5111"/>
              </a:lnSpc>
            </a:pPr>
          </a:p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b="true" sz="3651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Recopilación de Datos: 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Fuente: data.un.org Formatos: Excel / CSV</a:t>
            </a:r>
          </a:p>
          <a:p>
            <a:pPr algn="l">
              <a:lnSpc>
                <a:spcPts val="5111"/>
              </a:lnSpc>
            </a:pPr>
          </a:p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b="true" sz="3651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Procesamiento: 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Limpieza, normalización y estructuración de datos para Tableau.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1355564" y="549303"/>
            <a:ext cx="6199810" cy="4363647"/>
            <a:chOff x="0" y="0"/>
            <a:chExt cx="2057424" cy="14480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7424" cy="1448088"/>
            </a:xfrm>
            <a:custGeom>
              <a:avLst/>
              <a:gdLst/>
              <a:ahLst/>
              <a:cxnLst/>
              <a:rect r="r" b="b" t="t" l="l"/>
              <a:pathLst>
                <a:path h="1448088" w="2057424">
                  <a:moveTo>
                    <a:pt x="29970" y="0"/>
                  </a:moveTo>
                  <a:lnTo>
                    <a:pt x="2027454" y="0"/>
                  </a:lnTo>
                  <a:cubicBezTo>
                    <a:pt x="2044006" y="0"/>
                    <a:pt x="2057424" y="13418"/>
                    <a:pt x="2057424" y="29970"/>
                  </a:cubicBezTo>
                  <a:lnTo>
                    <a:pt x="2057424" y="1418118"/>
                  </a:lnTo>
                  <a:cubicBezTo>
                    <a:pt x="2057424" y="1434670"/>
                    <a:pt x="2044006" y="1448088"/>
                    <a:pt x="2027454" y="1448088"/>
                  </a:cubicBezTo>
                  <a:lnTo>
                    <a:pt x="29970" y="1448088"/>
                  </a:lnTo>
                  <a:cubicBezTo>
                    <a:pt x="13418" y="1448088"/>
                    <a:pt x="0" y="1434670"/>
                    <a:pt x="0" y="1418118"/>
                  </a:cubicBezTo>
                  <a:lnTo>
                    <a:pt x="0" y="29970"/>
                  </a:lnTo>
                  <a:cubicBezTo>
                    <a:pt x="0" y="13418"/>
                    <a:pt x="13418" y="0"/>
                    <a:pt x="29970" y="0"/>
                  </a:cubicBezTo>
                  <a:close/>
                </a:path>
              </a:pathLst>
            </a:custGeom>
            <a:solidFill>
              <a:srgbClr val="81CF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057424" cy="1457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355564" y="5143500"/>
            <a:ext cx="6199810" cy="4363647"/>
            <a:chOff x="0" y="0"/>
            <a:chExt cx="2057424" cy="1448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7424" cy="1448088"/>
            </a:xfrm>
            <a:custGeom>
              <a:avLst/>
              <a:gdLst/>
              <a:ahLst/>
              <a:cxnLst/>
              <a:rect r="r" b="b" t="t" l="l"/>
              <a:pathLst>
                <a:path h="1448088" w="2057424">
                  <a:moveTo>
                    <a:pt x="29970" y="0"/>
                  </a:moveTo>
                  <a:lnTo>
                    <a:pt x="2027454" y="0"/>
                  </a:lnTo>
                  <a:cubicBezTo>
                    <a:pt x="2044006" y="0"/>
                    <a:pt x="2057424" y="13418"/>
                    <a:pt x="2057424" y="29970"/>
                  </a:cubicBezTo>
                  <a:lnTo>
                    <a:pt x="2057424" y="1418118"/>
                  </a:lnTo>
                  <a:cubicBezTo>
                    <a:pt x="2057424" y="1434670"/>
                    <a:pt x="2044006" y="1448088"/>
                    <a:pt x="2027454" y="1448088"/>
                  </a:cubicBezTo>
                  <a:lnTo>
                    <a:pt x="29970" y="1448088"/>
                  </a:lnTo>
                  <a:cubicBezTo>
                    <a:pt x="13418" y="1448088"/>
                    <a:pt x="0" y="1434670"/>
                    <a:pt x="0" y="1418118"/>
                  </a:cubicBezTo>
                  <a:lnTo>
                    <a:pt x="0" y="29970"/>
                  </a:lnTo>
                  <a:cubicBezTo>
                    <a:pt x="0" y="13418"/>
                    <a:pt x="13418" y="0"/>
                    <a:pt x="29970" y="0"/>
                  </a:cubicBezTo>
                  <a:close/>
                </a:path>
              </a:pathLst>
            </a:custGeom>
            <a:solidFill>
              <a:srgbClr val="336F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057424" cy="1457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491689" y="799635"/>
            <a:ext cx="2963780" cy="1622670"/>
          </a:xfrm>
          <a:custGeom>
            <a:avLst/>
            <a:gdLst/>
            <a:ahLst/>
            <a:cxnLst/>
            <a:rect r="r" b="b" t="t" l="l"/>
            <a:pathLst>
              <a:path h="1622670" w="2963780">
                <a:moveTo>
                  <a:pt x="0" y="0"/>
                </a:moveTo>
                <a:lnTo>
                  <a:pt x="2963780" y="0"/>
                </a:lnTo>
                <a:lnTo>
                  <a:pt x="2963780" y="1622669"/>
                </a:lnTo>
                <a:lnTo>
                  <a:pt x="0" y="1622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03094" y="799635"/>
            <a:ext cx="2957030" cy="1777914"/>
          </a:xfrm>
          <a:custGeom>
            <a:avLst/>
            <a:gdLst/>
            <a:ahLst/>
            <a:cxnLst/>
            <a:rect r="r" b="b" t="t" l="l"/>
            <a:pathLst>
              <a:path h="1777914" w="2957030">
                <a:moveTo>
                  <a:pt x="0" y="0"/>
                </a:moveTo>
                <a:lnTo>
                  <a:pt x="2957030" y="0"/>
                </a:lnTo>
                <a:lnTo>
                  <a:pt x="2957030" y="1777914"/>
                </a:lnTo>
                <a:lnTo>
                  <a:pt x="0" y="1777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91689" y="2815169"/>
            <a:ext cx="2963780" cy="1770859"/>
          </a:xfrm>
          <a:custGeom>
            <a:avLst/>
            <a:gdLst/>
            <a:ahLst/>
            <a:cxnLst/>
            <a:rect r="r" b="b" t="t" l="l"/>
            <a:pathLst>
              <a:path h="1770859" w="2963780">
                <a:moveTo>
                  <a:pt x="0" y="0"/>
                </a:moveTo>
                <a:lnTo>
                  <a:pt x="2963780" y="0"/>
                </a:lnTo>
                <a:lnTo>
                  <a:pt x="2963780" y="1770859"/>
                </a:lnTo>
                <a:lnTo>
                  <a:pt x="0" y="1770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03094" y="3034129"/>
            <a:ext cx="2957030" cy="1256738"/>
          </a:xfrm>
          <a:custGeom>
            <a:avLst/>
            <a:gdLst/>
            <a:ahLst/>
            <a:cxnLst/>
            <a:rect r="r" b="b" t="t" l="l"/>
            <a:pathLst>
              <a:path h="1256738" w="2957030">
                <a:moveTo>
                  <a:pt x="0" y="0"/>
                </a:moveTo>
                <a:lnTo>
                  <a:pt x="2957030" y="0"/>
                </a:lnTo>
                <a:lnTo>
                  <a:pt x="2957030" y="1256738"/>
                </a:lnTo>
                <a:lnTo>
                  <a:pt x="0" y="125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455469" y="5370150"/>
            <a:ext cx="3004655" cy="1864448"/>
          </a:xfrm>
          <a:custGeom>
            <a:avLst/>
            <a:gdLst/>
            <a:ahLst/>
            <a:cxnLst/>
            <a:rect r="r" b="b" t="t" l="l"/>
            <a:pathLst>
              <a:path h="1864448" w="3004655">
                <a:moveTo>
                  <a:pt x="0" y="0"/>
                </a:moveTo>
                <a:lnTo>
                  <a:pt x="3004655" y="0"/>
                </a:lnTo>
                <a:lnTo>
                  <a:pt x="3004655" y="1864449"/>
                </a:lnTo>
                <a:lnTo>
                  <a:pt x="0" y="1864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8627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55469" y="7377105"/>
            <a:ext cx="3004655" cy="1881195"/>
          </a:xfrm>
          <a:custGeom>
            <a:avLst/>
            <a:gdLst/>
            <a:ahLst/>
            <a:cxnLst/>
            <a:rect r="r" b="b" t="t" l="l"/>
            <a:pathLst>
              <a:path h="1881195" w="3004655">
                <a:moveTo>
                  <a:pt x="0" y="0"/>
                </a:moveTo>
                <a:lnTo>
                  <a:pt x="3004655" y="0"/>
                </a:lnTo>
                <a:lnTo>
                  <a:pt x="3004655" y="1881195"/>
                </a:lnTo>
                <a:lnTo>
                  <a:pt x="0" y="1881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627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491689" y="5534995"/>
            <a:ext cx="2860750" cy="1534758"/>
          </a:xfrm>
          <a:custGeom>
            <a:avLst/>
            <a:gdLst/>
            <a:ahLst/>
            <a:cxnLst/>
            <a:rect r="r" b="b" t="t" l="l"/>
            <a:pathLst>
              <a:path h="1534758" w="2860750">
                <a:moveTo>
                  <a:pt x="0" y="0"/>
                </a:moveTo>
                <a:lnTo>
                  <a:pt x="2860750" y="0"/>
                </a:lnTo>
                <a:lnTo>
                  <a:pt x="2860750" y="1534759"/>
                </a:lnTo>
                <a:lnTo>
                  <a:pt x="0" y="1534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6979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491689" y="7422306"/>
            <a:ext cx="2840747" cy="1790793"/>
          </a:xfrm>
          <a:custGeom>
            <a:avLst/>
            <a:gdLst/>
            <a:ahLst/>
            <a:cxnLst/>
            <a:rect r="r" b="b" t="t" l="l"/>
            <a:pathLst>
              <a:path h="1790793" w="2840747">
                <a:moveTo>
                  <a:pt x="0" y="0"/>
                </a:moveTo>
                <a:lnTo>
                  <a:pt x="2840747" y="0"/>
                </a:lnTo>
                <a:lnTo>
                  <a:pt x="2840747" y="1790793"/>
                </a:lnTo>
                <a:lnTo>
                  <a:pt x="0" y="1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0992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22877" y="828210"/>
            <a:ext cx="10117607" cy="103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9"/>
              </a:lnSpc>
            </a:pPr>
            <a:r>
              <a:rPr lang="en-US" sz="6999" spc="-328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Gobernanza de Datos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1139" y="1951386"/>
            <a:ext cx="9795504" cy="647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11"/>
              </a:lnSpc>
            </a:pPr>
            <a:r>
              <a:rPr lang="en-US" sz="3651" spc="10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e aplicaron </a:t>
            </a:r>
            <a:r>
              <a:rPr lang="en-US" b="true" sz="3651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principios de gobernanza de datos 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para asegurar la confiabilidad del análisis:</a:t>
            </a:r>
          </a:p>
          <a:p>
            <a:pPr algn="l">
              <a:lnSpc>
                <a:spcPts val="5111"/>
              </a:lnSpc>
            </a:pPr>
          </a:p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Validación de consistencia y trazabilidad.</a:t>
            </a:r>
          </a:p>
          <a:p>
            <a:pPr algn="l">
              <a:lnSpc>
                <a:spcPts val="5111"/>
              </a:lnSpc>
            </a:pPr>
          </a:p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Docum</a:t>
            </a: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entación de reglas de transformación.</a:t>
            </a:r>
          </a:p>
          <a:p>
            <a:pPr algn="l">
              <a:lnSpc>
                <a:spcPts val="5111"/>
              </a:lnSpc>
            </a:pPr>
          </a:p>
          <a:p>
            <a:pPr algn="l" marL="788321" indent="-394160" lvl="1">
              <a:lnSpc>
                <a:spcPts val="5111"/>
              </a:lnSpc>
              <a:buFont typeface="Arial"/>
              <a:buChar char="•"/>
            </a:pPr>
            <a:r>
              <a:rPr lang="en-US" sz="3651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Control de versiones y reproducibilidad</a:t>
            </a:r>
            <a:r>
              <a:rPr lang="en-US" b="true" sz="3651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00833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400197" y="1953293"/>
            <a:ext cx="7314065" cy="6448919"/>
            <a:chOff x="0" y="0"/>
            <a:chExt cx="2427193" cy="2140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27193" cy="2140091"/>
            </a:xfrm>
            <a:custGeom>
              <a:avLst/>
              <a:gdLst/>
              <a:ahLst/>
              <a:cxnLst/>
              <a:rect r="r" b="b" t="t" l="l"/>
              <a:pathLst>
                <a:path h="2140091" w="2427193">
                  <a:moveTo>
                    <a:pt x="25404" y="0"/>
                  </a:moveTo>
                  <a:lnTo>
                    <a:pt x="2401789" y="0"/>
                  </a:lnTo>
                  <a:cubicBezTo>
                    <a:pt x="2415819" y="0"/>
                    <a:pt x="2427193" y="11374"/>
                    <a:pt x="2427193" y="25404"/>
                  </a:cubicBezTo>
                  <a:lnTo>
                    <a:pt x="2427193" y="2114687"/>
                  </a:lnTo>
                  <a:cubicBezTo>
                    <a:pt x="2427193" y="2128718"/>
                    <a:pt x="2415819" y="2140091"/>
                    <a:pt x="2401789" y="2140091"/>
                  </a:cubicBezTo>
                  <a:lnTo>
                    <a:pt x="25404" y="2140091"/>
                  </a:lnTo>
                  <a:cubicBezTo>
                    <a:pt x="11374" y="2140091"/>
                    <a:pt x="0" y="2128718"/>
                    <a:pt x="0" y="2114687"/>
                  </a:cubicBezTo>
                  <a:lnTo>
                    <a:pt x="0" y="25404"/>
                  </a:lnTo>
                  <a:cubicBezTo>
                    <a:pt x="0" y="11374"/>
                    <a:pt x="11374" y="0"/>
                    <a:pt x="25404" y="0"/>
                  </a:cubicBezTo>
                  <a:close/>
                </a:path>
              </a:pathLst>
            </a:custGeom>
            <a:solidFill>
              <a:srgbClr val="336F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427193" cy="214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764192" y="2657257"/>
            <a:ext cx="6586074" cy="4972486"/>
          </a:xfrm>
          <a:custGeom>
            <a:avLst/>
            <a:gdLst/>
            <a:ahLst/>
            <a:cxnLst/>
            <a:rect r="r" b="b" t="t" l="l"/>
            <a:pathLst>
              <a:path h="4972486" w="6586074">
                <a:moveTo>
                  <a:pt x="0" y="0"/>
                </a:moveTo>
                <a:lnTo>
                  <a:pt x="6586074" y="0"/>
                </a:lnTo>
                <a:lnTo>
                  <a:pt x="6586074" y="4972486"/>
                </a:lnTo>
                <a:lnTo>
                  <a:pt x="0" y="497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16500" y="1047750"/>
            <a:ext cx="9831735" cy="9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5"/>
              </a:lnSpc>
            </a:pPr>
            <a:r>
              <a:rPr lang="en-US" sz="6100" spc="-286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Diseño del Dashboard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6500" y="2945074"/>
            <a:ext cx="9183697" cy="432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</a:pPr>
            <a:r>
              <a:rPr lang="en-US" b="true" sz="3499" spc="10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El</a:t>
            </a:r>
            <a:r>
              <a:rPr lang="en-US" b="true" sz="3499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 dashboard se diseñó con un layout dividido en: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Flujos migratorios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Evolución temporal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Mapas geográficos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KPIs estratégicos Se incorporaron filtros dinámicos por país, región y año</a:t>
            </a:r>
            <a:r>
              <a:rPr lang="en-US" b="true" sz="3499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391067" y="523843"/>
            <a:ext cx="7102847" cy="4514882"/>
            <a:chOff x="0" y="0"/>
            <a:chExt cx="2357099" cy="1498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7099" cy="1498276"/>
            </a:xfrm>
            <a:custGeom>
              <a:avLst/>
              <a:gdLst/>
              <a:ahLst/>
              <a:cxnLst/>
              <a:rect r="r" b="b" t="t" l="l"/>
              <a:pathLst>
                <a:path h="1498276" w="2357099">
                  <a:moveTo>
                    <a:pt x="26159" y="0"/>
                  </a:moveTo>
                  <a:lnTo>
                    <a:pt x="2330940" y="0"/>
                  </a:lnTo>
                  <a:cubicBezTo>
                    <a:pt x="2337877" y="0"/>
                    <a:pt x="2344531" y="2756"/>
                    <a:pt x="2349437" y="7662"/>
                  </a:cubicBezTo>
                  <a:cubicBezTo>
                    <a:pt x="2354343" y="12568"/>
                    <a:pt x="2357099" y="19221"/>
                    <a:pt x="2357099" y="26159"/>
                  </a:cubicBezTo>
                  <a:lnTo>
                    <a:pt x="2357099" y="1472117"/>
                  </a:lnTo>
                  <a:cubicBezTo>
                    <a:pt x="2357099" y="1486564"/>
                    <a:pt x="2345387" y="1498276"/>
                    <a:pt x="2330940" y="1498276"/>
                  </a:cubicBezTo>
                  <a:lnTo>
                    <a:pt x="26159" y="1498276"/>
                  </a:lnTo>
                  <a:cubicBezTo>
                    <a:pt x="11712" y="1498276"/>
                    <a:pt x="0" y="1486564"/>
                    <a:pt x="0" y="1472117"/>
                  </a:cubicBezTo>
                  <a:lnTo>
                    <a:pt x="0" y="26159"/>
                  </a:lnTo>
                  <a:cubicBezTo>
                    <a:pt x="0" y="11712"/>
                    <a:pt x="11712" y="0"/>
                    <a:pt x="26159" y="0"/>
                  </a:cubicBezTo>
                  <a:close/>
                </a:path>
              </a:pathLst>
            </a:custGeom>
            <a:solidFill>
              <a:srgbClr val="81CF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357099" cy="150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91067" y="5166723"/>
            <a:ext cx="7102847" cy="4611345"/>
            <a:chOff x="0" y="0"/>
            <a:chExt cx="2357099" cy="15302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7099" cy="1530287"/>
            </a:xfrm>
            <a:custGeom>
              <a:avLst/>
              <a:gdLst/>
              <a:ahLst/>
              <a:cxnLst/>
              <a:rect r="r" b="b" t="t" l="l"/>
              <a:pathLst>
                <a:path h="1530287" w="2357099">
                  <a:moveTo>
                    <a:pt x="26159" y="0"/>
                  </a:moveTo>
                  <a:lnTo>
                    <a:pt x="2330940" y="0"/>
                  </a:lnTo>
                  <a:cubicBezTo>
                    <a:pt x="2337877" y="0"/>
                    <a:pt x="2344531" y="2756"/>
                    <a:pt x="2349437" y="7662"/>
                  </a:cubicBezTo>
                  <a:cubicBezTo>
                    <a:pt x="2354343" y="12568"/>
                    <a:pt x="2357099" y="19221"/>
                    <a:pt x="2357099" y="26159"/>
                  </a:cubicBezTo>
                  <a:lnTo>
                    <a:pt x="2357099" y="1504128"/>
                  </a:lnTo>
                  <a:cubicBezTo>
                    <a:pt x="2357099" y="1518575"/>
                    <a:pt x="2345387" y="1530287"/>
                    <a:pt x="2330940" y="1530287"/>
                  </a:cubicBezTo>
                  <a:lnTo>
                    <a:pt x="26159" y="1530287"/>
                  </a:lnTo>
                  <a:cubicBezTo>
                    <a:pt x="19221" y="1530287"/>
                    <a:pt x="12568" y="1527531"/>
                    <a:pt x="7662" y="1522625"/>
                  </a:cubicBezTo>
                  <a:cubicBezTo>
                    <a:pt x="2756" y="1517720"/>
                    <a:pt x="0" y="1511066"/>
                    <a:pt x="0" y="1504128"/>
                  </a:cubicBezTo>
                  <a:lnTo>
                    <a:pt x="0" y="26159"/>
                  </a:lnTo>
                  <a:cubicBezTo>
                    <a:pt x="0" y="11712"/>
                    <a:pt x="11712" y="0"/>
                    <a:pt x="26159" y="0"/>
                  </a:cubicBezTo>
                  <a:close/>
                </a:path>
              </a:pathLst>
            </a:custGeom>
            <a:solidFill>
              <a:srgbClr val="336F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357099" cy="1539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329601" y="5484897"/>
            <a:ext cx="5225778" cy="3974996"/>
          </a:xfrm>
          <a:custGeom>
            <a:avLst/>
            <a:gdLst/>
            <a:ahLst/>
            <a:cxnLst/>
            <a:rect r="r" b="b" t="t" l="l"/>
            <a:pathLst>
              <a:path h="3974996" w="5225778">
                <a:moveTo>
                  <a:pt x="0" y="0"/>
                </a:moveTo>
                <a:lnTo>
                  <a:pt x="5225778" y="0"/>
                </a:lnTo>
                <a:lnTo>
                  <a:pt x="5225778" y="3974997"/>
                </a:lnTo>
                <a:lnTo>
                  <a:pt x="0" y="397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470707" y="931351"/>
            <a:ext cx="4943566" cy="3484473"/>
          </a:xfrm>
          <a:custGeom>
            <a:avLst/>
            <a:gdLst/>
            <a:ahLst/>
            <a:cxnLst/>
            <a:rect r="r" b="b" t="t" l="l"/>
            <a:pathLst>
              <a:path h="3484473" w="4943566">
                <a:moveTo>
                  <a:pt x="0" y="0"/>
                </a:moveTo>
                <a:lnTo>
                  <a:pt x="4943566" y="0"/>
                </a:lnTo>
                <a:lnTo>
                  <a:pt x="4943566" y="3484473"/>
                </a:lnTo>
                <a:lnTo>
                  <a:pt x="0" y="3484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421" t="-21749" r="-65955" b="-6210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45083" y="2692637"/>
            <a:ext cx="7025501" cy="9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5"/>
              </a:lnSpc>
            </a:pPr>
            <a:r>
              <a:rPr lang="en-US" sz="6100" spc="-286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KPIs Estratégicos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5083" y="4032853"/>
            <a:ext cx="8577081" cy="319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 spc="9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Los indicadores clave permiten visualizar: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9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Total de migrantes y refugiados por región/año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9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Variación interanual de flujos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9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Países de mayor origen y destino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9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Evolución en solicitudes de asilo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1225164" y="1505875"/>
            <a:ext cx="5586306" cy="6026782"/>
            <a:chOff x="0" y="0"/>
            <a:chExt cx="1853831" cy="20000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53831" cy="2000004"/>
            </a:xfrm>
            <a:custGeom>
              <a:avLst/>
              <a:gdLst/>
              <a:ahLst/>
              <a:cxnLst/>
              <a:rect r="r" b="b" t="t" l="l"/>
              <a:pathLst>
                <a:path h="2000004" w="1853831">
                  <a:moveTo>
                    <a:pt x="33261" y="0"/>
                  </a:moveTo>
                  <a:lnTo>
                    <a:pt x="1820570" y="0"/>
                  </a:lnTo>
                  <a:cubicBezTo>
                    <a:pt x="1829391" y="0"/>
                    <a:pt x="1837851" y="3504"/>
                    <a:pt x="1844089" y="9742"/>
                  </a:cubicBezTo>
                  <a:cubicBezTo>
                    <a:pt x="1850327" y="15980"/>
                    <a:pt x="1853831" y="24440"/>
                    <a:pt x="1853831" y="33261"/>
                  </a:cubicBezTo>
                  <a:lnTo>
                    <a:pt x="1853831" y="1966743"/>
                  </a:lnTo>
                  <a:cubicBezTo>
                    <a:pt x="1853831" y="1975564"/>
                    <a:pt x="1850327" y="1984024"/>
                    <a:pt x="1844089" y="1990262"/>
                  </a:cubicBezTo>
                  <a:cubicBezTo>
                    <a:pt x="1837851" y="1996500"/>
                    <a:pt x="1829391" y="2000004"/>
                    <a:pt x="1820570" y="2000004"/>
                  </a:cubicBezTo>
                  <a:lnTo>
                    <a:pt x="33261" y="2000004"/>
                  </a:lnTo>
                  <a:cubicBezTo>
                    <a:pt x="24440" y="2000004"/>
                    <a:pt x="15980" y="1996500"/>
                    <a:pt x="9742" y="1990262"/>
                  </a:cubicBezTo>
                  <a:cubicBezTo>
                    <a:pt x="3504" y="1984024"/>
                    <a:pt x="0" y="1975564"/>
                    <a:pt x="0" y="1966743"/>
                  </a:cubicBezTo>
                  <a:lnTo>
                    <a:pt x="0" y="33261"/>
                  </a:lnTo>
                  <a:cubicBezTo>
                    <a:pt x="0" y="24440"/>
                    <a:pt x="3504" y="15980"/>
                    <a:pt x="9742" y="9742"/>
                  </a:cubicBezTo>
                  <a:cubicBezTo>
                    <a:pt x="15980" y="3504"/>
                    <a:pt x="24440" y="0"/>
                    <a:pt x="33261" y="0"/>
                  </a:cubicBezTo>
                  <a:close/>
                </a:path>
              </a:pathLst>
            </a:custGeom>
            <a:solidFill>
              <a:srgbClr val="81CFF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853831" cy="2009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063475" y="2131131"/>
            <a:ext cx="4061338" cy="4659851"/>
          </a:xfrm>
          <a:custGeom>
            <a:avLst/>
            <a:gdLst/>
            <a:ahLst/>
            <a:cxnLst/>
            <a:rect r="r" b="b" t="t" l="l"/>
            <a:pathLst>
              <a:path h="4659851" w="4061338">
                <a:moveTo>
                  <a:pt x="0" y="0"/>
                </a:moveTo>
                <a:lnTo>
                  <a:pt x="4061338" y="0"/>
                </a:lnTo>
                <a:lnTo>
                  <a:pt x="4061338" y="4659852"/>
                </a:lnTo>
                <a:lnTo>
                  <a:pt x="0" y="4659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64640" y="1532858"/>
            <a:ext cx="7379360" cy="179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15"/>
              </a:lnSpc>
            </a:pPr>
            <a:r>
              <a:rPr lang="en-US" sz="6100" spc="-286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Utilizadas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2878" y="3740934"/>
            <a:ext cx="8577081" cy="432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b="true" sz="3499" spc="10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Tabl</a:t>
            </a:r>
            <a:r>
              <a:rPr lang="en-US" b="true" sz="3499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eau v2025.1 → </a:t>
            </a: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creación de dashboards estratégicos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b="true" sz="3499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Excel / CSV → </a:t>
            </a: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preparación de datasets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b="true" sz="3499" spc="10" u="none">
                <a:solidFill>
                  <a:srgbClr val="2C2E06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→ </a:t>
            </a:r>
            <a:r>
              <a:rPr lang="en-US" sz="3499" spc="10" u="none">
                <a:solidFill>
                  <a:srgbClr val="2C2E06"/>
                </a:solidFill>
                <a:latin typeface="Raleway"/>
                <a:ea typeface="Raleway"/>
                <a:cs typeface="Raleway"/>
                <a:sym typeface="Raleway"/>
              </a:rPr>
              <a:t>control de versiones y documentación</a:t>
            </a:r>
          </a:p>
          <a:p>
            <a:pPr algn="l" marL="0" indent="0" lvl="0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3285" y="-5592004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3934573" y="1047750"/>
            <a:ext cx="10418854" cy="90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15"/>
              </a:lnSpc>
            </a:pPr>
            <a:r>
              <a:rPr lang="en-US" sz="6100" spc="-286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2908342"/>
            <a:ext cx="7625996" cy="6677556"/>
            <a:chOff x="0" y="0"/>
            <a:chExt cx="812800" cy="7117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713"/>
            </a:xfrm>
            <a:custGeom>
              <a:avLst/>
              <a:gdLst/>
              <a:ahLst/>
              <a:cxnLst/>
              <a:rect r="r" b="b" t="t" l="l"/>
              <a:pathLst>
                <a:path h="711713" w="812800">
                  <a:moveTo>
                    <a:pt x="16243" y="0"/>
                  </a:moveTo>
                  <a:lnTo>
                    <a:pt x="796557" y="0"/>
                  </a:lnTo>
                  <a:cubicBezTo>
                    <a:pt x="800865" y="0"/>
                    <a:pt x="804996" y="1711"/>
                    <a:pt x="808042" y="4758"/>
                  </a:cubicBezTo>
                  <a:cubicBezTo>
                    <a:pt x="811089" y="7804"/>
                    <a:pt x="812800" y="11935"/>
                    <a:pt x="812800" y="16243"/>
                  </a:cubicBezTo>
                  <a:lnTo>
                    <a:pt x="812800" y="695469"/>
                  </a:lnTo>
                  <a:cubicBezTo>
                    <a:pt x="812800" y="699777"/>
                    <a:pt x="811089" y="703909"/>
                    <a:pt x="808042" y="706955"/>
                  </a:cubicBezTo>
                  <a:cubicBezTo>
                    <a:pt x="804996" y="710001"/>
                    <a:pt x="800865" y="711713"/>
                    <a:pt x="796557" y="711713"/>
                  </a:cubicBezTo>
                  <a:lnTo>
                    <a:pt x="16243" y="711713"/>
                  </a:lnTo>
                  <a:cubicBezTo>
                    <a:pt x="11935" y="711713"/>
                    <a:pt x="7804" y="710001"/>
                    <a:pt x="4758" y="706955"/>
                  </a:cubicBezTo>
                  <a:cubicBezTo>
                    <a:pt x="1711" y="703909"/>
                    <a:pt x="0" y="699777"/>
                    <a:pt x="0" y="695469"/>
                  </a:cubicBezTo>
                  <a:lnTo>
                    <a:pt x="0" y="16243"/>
                  </a:lnTo>
                  <a:cubicBezTo>
                    <a:pt x="0" y="11935"/>
                    <a:pt x="1711" y="7804"/>
                    <a:pt x="4758" y="4758"/>
                  </a:cubicBezTo>
                  <a:cubicBezTo>
                    <a:pt x="7804" y="1711"/>
                    <a:pt x="11935" y="0"/>
                    <a:pt x="16243" y="0"/>
                  </a:cubicBezTo>
                  <a:close/>
                </a:path>
              </a:pathLst>
            </a:custGeom>
            <a:solidFill>
              <a:srgbClr val="336FC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749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80173" y="2782949"/>
            <a:ext cx="7625996" cy="6677556"/>
            <a:chOff x="0" y="0"/>
            <a:chExt cx="812800" cy="7117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11713"/>
            </a:xfrm>
            <a:custGeom>
              <a:avLst/>
              <a:gdLst/>
              <a:ahLst/>
              <a:cxnLst/>
              <a:rect r="r" b="b" t="t" l="l"/>
              <a:pathLst>
                <a:path h="711713" w="812800">
                  <a:moveTo>
                    <a:pt x="16243" y="0"/>
                  </a:moveTo>
                  <a:lnTo>
                    <a:pt x="796557" y="0"/>
                  </a:lnTo>
                  <a:cubicBezTo>
                    <a:pt x="800865" y="0"/>
                    <a:pt x="804996" y="1711"/>
                    <a:pt x="808042" y="4758"/>
                  </a:cubicBezTo>
                  <a:cubicBezTo>
                    <a:pt x="811089" y="7804"/>
                    <a:pt x="812800" y="11935"/>
                    <a:pt x="812800" y="16243"/>
                  </a:cubicBezTo>
                  <a:lnTo>
                    <a:pt x="812800" y="695469"/>
                  </a:lnTo>
                  <a:cubicBezTo>
                    <a:pt x="812800" y="699777"/>
                    <a:pt x="811089" y="703909"/>
                    <a:pt x="808042" y="706955"/>
                  </a:cubicBezTo>
                  <a:cubicBezTo>
                    <a:pt x="804996" y="710001"/>
                    <a:pt x="800865" y="711713"/>
                    <a:pt x="796557" y="711713"/>
                  </a:cubicBezTo>
                  <a:lnTo>
                    <a:pt x="16243" y="711713"/>
                  </a:lnTo>
                  <a:cubicBezTo>
                    <a:pt x="11935" y="711713"/>
                    <a:pt x="7804" y="710001"/>
                    <a:pt x="4758" y="706955"/>
                  </a:cubicBezTo>
                  <a:cubicBezTo>
                    <a:pt x="1711" y="703909"/>
                    <a:pt x="0" y="699777"/>
                    <a:pt x="0" y="695469"/>
                  </a:cubicBezTo>
                  <a:lnTo>
                    <a:pt x="0" y="16243"/>
                  </a:lnTo>
                  <a:cubicBezTo>
                    <a:pt x="0" y="11935"/>
                    <a:pt x="1711" y="7804"/>
                    <a:pt x="4758" y="4758"/>
                  </a:cubicBezTo>
                  <a:cubicBezTo>
                    <a:pt x="7804" y="1711"/>
                    <a:pt x="11935" y="0"/>
                    <a:pt x="16243" y="0"/>
                  </a:cubicBezTo>
                  <a:close/>
                </a:path>
              </a:pathLst>
            </a:custGeom>
            <a:solidFill>
              <a:srgbClr val="336FC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749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43512" y="3663797"/>
            <a:ext cx="5596373" cy="47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</a:pPr>
            <a:r>
              <a:rPr lang="en-US" sz="4025" spc="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</a:t>
            </a:r>
            <a:r>
              <a:rPr lang="en-US" sz="4025" spc="241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proyecto integra gobernanza de datos, visualización estratégica y análisis exploratorio.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59232" y="3263780"/>
            <a:ext cx="6051335" cy="556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</a:pPr>
            <a:r>
              <a:rPr lang="en-US" sz="4025" spc="24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Fac</a:t>
            </a:r>
            <a:r>
              <a:rPr lang="en-US" sz="4025" spc="241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ilita la comprensión de dinámicas migratorias y es un punto de partida hacia modelos predictivos más avanzados.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350" t="0" r="-7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9757" y="-5555322"/>
            <a:ext cx="19467515" cy="20432579"/>
            <a:chOff x="0" y="0"/>
            <a:chExt cx="25956686" cy="272434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887608"/>
              <a:ext cx="25956686" cy="1038975"/>
              <a:chOff x="0" y="0"/>
              <a:chExt cx="5127247" cy="20523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0601750"/>
              <a:ext cx="25956686" cy="1038975"/>
              <a:chOff x="0" y="0"/>
              <a:chExt cx="5127247" cy="20523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81CF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12192000" y="13745608"/>
              <a:ext cx="25956686" cy="1038975"/>
              <a:chOff x="0" y="0"/>
              <a:chExt cx="5127247" cy="2052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2192000" y="12458856"/>
              <a:ext cx="25956686" cy="1038975"/>
              <a:chOff x="0" y="0"/>
              <a:chExt cx="5127247" cy="2052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127247" cy="205230"/>
              </a:xfrm>
              <a:custGeom>
                <a:avLst/>
                <a:gdLst/>
                <a:ahLst/>
                <a:cxnLst/>
                <a:rect r="r" b="b" t="t" l="l"/>
                <a:pathLst>
                  <a:path h="205230" w="5127247">
                    <a:moveTo>
                      <a:pt x="0" y="0"/>
                    </a:moveTo>
                    <a:lnTo>
                      <a:pt x="5127247" y="0"/>
                    </a:lnTo>
                    <a:lnTo>
                      <a:pt x="5127247" y="205230"/>
                    </a:lnTo>
                    <a:lnTo>
                      <a:pt x="0" y="205230"/>
                    </a:lnTo>
                    <a:close/>
                  </a:path>
                </a:pathLst>
              </a:custGeom>
              <a:solidFill>
                <a:srgbClr val="336F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5127247" cy="2433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4641841" y="3879850"/>
            <a:ext cx="9004318" cy="267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99"/>
              </a:lnSpc>
            </a:pPr>
            <a:r>
              <a:rPr lang="en-US" sz="9999" spc="-469">
                <a:solidFill>
                  <a:srgbClr val="336FC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¡Muchas gracias!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199277" y="2402323"/>
            <a:ext cx="878048" cy="878048"/>
          </a:xfrm>
          <a:custGeom>
            <a:avLst/>
            <a:gdLst/>
            <a:ahLst/>
            <a:cxnLst/>
            <a:rect r="r" b="b" t="t" l="l"/>
            <a:pathLst>
              <a:path h="878048" w="878048">
                <a:moveTo>
                  <a:pt x="0" y="0"/>
                </a:moveTo>
                <a:lnTo>
                  <a:pt x="878048" y="0"/>
                </a:lnTo>
                <a:lnTo>
                  <a:pt x="878048" y="878048"/>
                </a:lnTo>
                <a:lnTo>
                  <a:pt x="0" y="878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482297" y="6606579"/>
            <a:ext cx="878048" cy="878048"/>
          </a:xfrm>
          <a:custGeom>
            <a:avLst/>
            <a:gdLst/>
            <a:ahLst/>
            <a:cxnLst/>
            <a:rect r="r" b="b" t="t" l="l"/>
            <a:pathLst>
              <a:path h="878048" w="878048">
                <a:moveTo>
                  <a:pt x="0" y="0"/>
                </a:moveTo>
                <a:lnTo>
                  <a:pt x="878048" y="0"/>
                </a:lnTo>
                <a:lnTo>
                  <a:pt x="878048" y="878048"/>
                </a:lnTo>
                <a:lnTo>
                  <a:pt x="0" y="87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27655" y="2995179"/>
            <a:ext cx="570384" cy="570384"/>
          </a:xfrm>
          <a:custGeom>
            <a:avLst/>
            <a:gdLst/>
            <a:ahLst/>
            <a:cxnLst/>
            <a:rect r="r" b="b" t="t" l="l"/>
            <a:pathLst>
              <a:path h="570384" w="570384">
                <a:moveTo>
                  <a:pt x="0" y="0"/>
                </a:moveTo>
                <a:lnTo>
                  <a:pt x="570383" y="0"/>
                </a:lnTo>
                <a:lnTo>
                  <a:pt x="570383" y="570384"/>
                </a:lnTo>
                <a:lnTo>
                  <a:pt x="0" y="57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DAG0f4o8yd0</dc:identifier>
  <dcterms:modified xsi:type="dcterms:W3CDTF">2011-08-01T06:04:30Z</dcterms:modified>
  <cp:revision>1</cp:revision>
  <dc:title>Presentación Medio Ambiente Planeta Moderno Azul</dc:title>
</cp:coreProperties>
</file>